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63" r:id="rId5"/>
    <p:sldId id="264" r:id="rId6"/>
  </p:sldIdLst>
  <p:sldSz cx="9144000" cy="6858000" type="screen4x3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13 Título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22" name="21 Subtítulo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D58767C-4B6A-4569-A2E7-2402B30F3474}" type="datetimeFigureOut">
              <a:rPr lang="es-CO" smtClean="0"/>
              <a:t>24/05/2019</a:t>
            </a:fld>
            <a:endParaRPr lang="es-CO"/>
          </a:p>
        </p:txBody>
      </p:sp>
      <p:sp>
        <p:nvSpPr>
          <p:cNvPr id="20" name="19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CO"/>
          </a:p>
        </p:txBody>
      </p:sp>
      <p:sp>
        <p:nvSpPr>
          <p:cNvPr id="10" name="9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65FF5EF-4FA8-4F70-8859-800775895D7C}" type="slidenum">
              <a:rPr lang="es-CO" smtClean="0"/>
              <a:t>‹Nº›</a:t>
            </a:fld>
            <a:endParaRPr lang="es-CO"/>
          </a:p>
        </p:txBody>
      </p:sp>
      <p:sp>
        <p:nvSpPr>
          <p:cNvPr id="8" name="7 Elipse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8 Elipse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D58767C-4B6A-4569-A2E7-2402B30F3474}" type="datetimeFigureOut">
              <a:rPr lang="es-CO" smtClean="0"/>
              <a:t>24/05/2019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65FF5EF-4FA8-4F70-8859-800775895D7C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D58767C-4B6A-4569-A2E7-2402B30F3474}" type="datetimeFigureOut">
              <a:rPr lang="es-CO" smtClean="0"/>
              <a:t>24/05/2019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65FF5EF-4FA8-4F70-8859-800775895D7C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D58767C-4B6A-4569-A2E7-2402B30F3474}" type="datetimeFigureOut">
              <a:rPr lang="es-CO" smtClean="0"/>
              <a:t>24/05/2019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65FF5EF-4FA8-4F70-8859-800775895D7C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Rectángulo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D58767C-4B6A-4569-A2E7-2402B30F3474}" type="datetimeFigureOut">
              <a:rPr lang="es-CO" smtClean="0"/>
              <a:t>24/05/2019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65FF5EF-4FA8-4F70-8859-800775895D7C}" type="slidenum">
              <a:rPr lang="es-CO" smtClean="0"/>
              <a:t>‹Nº›</a:t>
            </a:fld>
            <a:endParaRPr lang="es-CO"/>
          </a:p>
        </p:txBody>
      </p:sp>
      <p:sp>
        <p:nvSpPr>
          <p:cNvPr id="10" name="9 Rectángulo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7 Elipse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8 Elipse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D58767C-4B6A-4569-A2E7-2402B30F3474}" type="datetimeFigureOut">
              <a:rPr lang="es-CO" smtClean="0"/>
              <a:t>24/05/2019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65FF5EF-4FA8-4F70-8859-800775895D7C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D58767C-4B6A-4569-A2E7-2402B30F3474}" type="datetimeFigureOut">
              <a:rPr lang="es-CO" smtClean="0"/>
              <a:t>24/05/2019</a:t>
            </a:fld>
            <a:endParaRPr lang="es-CO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CO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65FF5EF-4FA8-4F70-8859-800775895D7C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D58767C-4B6A-4569-A2E7-2402B30F3474}" type="datetimeFigureOut">
              <a:rPr lang="es-CO" smtClean="0"/>
              <a:t>24/05/2019</a:t>
            </a:fld>
            <a:endParaRPr lang="es-CO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CO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65FF5EF-4FA8-4F70-8859-800775895D7C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Rectángulo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D58767C-4B6A-4569-A2E7-2402B30F3474}" type="datetimeFigureOut">
              <a:rPr lang="es-CO" smtClean="0"/>
              <a:t>24/05/2019</a:t>
            </a:fld>
            <a:endParaRPr lang="es-CO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CO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65FF5EF-4FA8-4F70-8859-800775895D7C}" type="slidenum">
              <a:rPr lang="es-CO" smtClean="0"/>
              <a:t>‹Nº›</a:t>
            </a:fld>
            <a:endParaRPr lang="es-CO"/>
          </a:p>
        </p:txBody>
      </p:sp>
      <p:sp>
        <p:nvSpPr>
          <p:cNvPr id="6" name="5 Rectángulo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D58767C-4B6A-4569-A2E7-2402B30F3474}" type="datetimeFigureOut">
              <a:rPr lang="es-CO" smtClean="0"/>
              <a:t>24/05/2019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65FF5EF-4FA8-4F70-8859-800775895D7C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D58767C-4B6A-4569-A2E7-2402B30F3474}" type="datetimeFigureOut">
              <a:rPr lang="es-CO" smtClean="0"/>
              <a:t>24/05/2019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65FF5EF-4FA8-4F70-8859-800775895D7C}" type="slidenum">
              <a:rPr lang="es-CO" smtClean="0"/>
              <a:t>‹Nº›</a:t>
            </a:fld>
            <a:endParaRPr lang="es-CO"/>
          </a:p>
        </p:txBody>
      </p:sp>
      <p:sp>
        <p:nvSpPr>
          <p:cNvPr id="8" name="7 Rectángulo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9" name="8 Proceso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9 Proceso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Circular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7 Elipse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10 Anillo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11 Rectángulo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4 Marcador de título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9" name="8 Marcador de texto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24" name="23 Marcador de fecha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6D58767C-4B6A-4569-A2E7-2402B30F3474}" type="datetimeFigureOut">
              <a:rPr lang="es-CO" smtClean="0"/>
              <a:t>24/05/2019</a:t>
            </a:fld>
            <a:endParaRPr lang="es-CO"/>
          </a:p>
        </p:txBody>
      </p:sp>
      <p:sp>
        <p:nvSpPr>
          <p:cNvPr id="10" name="9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s-CO"/>
          </a:p>
        </p:txBody>
      </p:sp>
      <p:sp>
        <p:nvSpPr>
          <p:cNvPr id="22" name="21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565FF5EF-4FA8-4F70-8859-800775895D7C}" type="slidenum">
              <a:rPr lang="es-CO" smtClean="0"/>
              <a:t>‹Nº›</a:t>
            </a:fld>
            <a:endParaRPr lang="es-CO"/>
          </a:p>
        </p:txBody>
      </p:sp>
      <p:sp>
        <p:nvSpPr>
          <p:cNvPr id="15" name="14 Rectángulo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ioficinaencali.com/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magen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62842" y="2636912"/>
            <a:ext cx="3713414" cy="1728192"/>
          </a:xfrm>
          <a:prstGeom prst="rect">
            <a:avLst/>
          </a:prstGeom>
          <a:effectLst>
            <a:reflection blurRad="6350" stA="52000" endA="300" endPos="35000" dir="5400000" sy="-100000" algn="bl" rotWithShape="0"/>
          </a:effectLst>
        </p:spPr>
      </p:pic>
      <p:sp>
        <p:nvSpPr>
          <p:cNvPr id="5" name="4 Rectángulo"/>
          <p:cNvSpPr/>
          <p:nvPr/>
        </p:nvSpPr>
        <p:spPr>
          <a:xfrm>
            <a:off x="1331639" y="1052736"/>
            <a:ext cx="743985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  <a:reflection blurRad="6350" stA="55000" endA="300" endPos="45500" dir="5400000" sy="-100000" algn="bl" rotWithShape="0"/>
                </a:effectLst>
                <a:latin typeface="Berlin Sans FB Demi" pitchFamily="34" charset="0"/>
              </a:rPr>
              <a:t>CENTRO DE NEGOCIOS</a:t>
            </a:r>
            <a:endParaRPr lang="es-ES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accent1">
                  <a:lumMod val="7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  <a:reflection blurRad="6350" stA="55000" endA="300" endPos="45500" dir="5400000" sy="-100000" algn="bl" rotWithShape="0"/>
              </a:effectLst>
              <a:latin typeface="Berlin Sans FB Demi" pitchFamily="34" charset="0"/>
            </a:endParaRPr>
          </a:p>
        </p:txBody>
      </p:sp>
      <p:sp>
        <p:nvSpPr>
          <p:cNvPr id="6" name="5 Rectángulo"/>
          <p:cNvSpPr/>
          <p:nvPr/>
        </p:nvSpPr>
        <p:spPr>
          <a:xfrm>
            <a:off x="2771800" y="5212357"/>
            <a:ext cx="4392488" cy="138499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28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lumMod val="9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Berlin Sans FB Demi" pitchFamily="34" charset="0"/>
                <a:hlinkClick r:id="rId3"/>
              </a:rPr>
              <a:t>www.mioficinaencali.com</a:t>
            </a:r>
            <a:endParaRPr lang="es-ES" sz="2800" b="1" cap="none" spc="0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lumMod val="9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Berlin Sans FB Demi" pitchFamily="34" charset="0"/>
            </a:endParaRPr>
          </a:p>
          <a:p>
            <a:pPr algn="ctr"/>
            <a:r>
              <a:rPr lang="es-ES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Berlin Sans FB Demi" pitchFamily="34" charset="0"/>
              </a:rPr>
              <a:t>Calle 26N # 5AN – 50</a:t>
            </a:r>
          </a:p>
          <a:p>
            <a:pPr algn="ctr"/>
            <a:r>
              <a:rPr lang="es-ES" sz="28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Berlin Sans FB Demi" pitchFamily="34" charset="0"/>
              </a:rPr>
              <a:t>6515170 - 3155082586</a:t>
            </a:r>
            <a:endParaRPr lang="es-ES" sz="28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Berlin Sans FB Dem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59574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CO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  <a:reflection blurRad="6350" stA="55000" endA="300" endPos="45500" dir="5400000" sy="-100000" algn="bl" rotWithShape="0"/>
                </a:effectLst>
              </a:rPr>
              <a:t>Nuestros Servicios </a:t>
            </a:r>
            <a:endParaRPr lang="es-CO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accent2">
                  <a:lumMod val="5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  <a:reflection blurRad="6350" stA="55000" endA="300" endPos="45500" dir="5400000" sy="-100000" algn="bl" rotWithShape="0"/>
              </a:effectLst>
            </a:endParaRPr>
          </a:p>
        </p:txBody>
      </p:sp>
      <p:pic>
        <p:nvPicPr>
          <p:cNvPr id="4" name="3 Imagen"/>
          <p:cNvPicPr>
            <a:picLocks noChangeAspect="1"/>
          </p:cNvPicPr>
          <p:nvPr/>
        </p:nvPicPr>
        <p:blipFill>
          <a:blip r:embed="rId2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Diffused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9081" y="3229049"/>
            <a:ext cx="6233301" cy="3512319"/>
          </a:xfrm>
          <a:prstGeom prst="rect">
            <a:avLst/>
          </a:prstGeom>
          <a:ln>
            <a:noFill/>
          </a:ln>
          <a:effectLst>
            <a:softEdge rad="635000"/>
          </a:effectLst>
        </p:spPr>
      </p:pic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393983" y="1412776"/>
            <a:ext cx="7498080" cy="4800600"/>
          </a:xfrm>
        </p:spPr>
        <p:txBody>
          <a:bodyPr>
            <a:normAutofit/>
          </a:bodyPr>
          <a:lstStyle/>
          <a:p>
            <a:pPr lvl="0"/>
            <a:r>
              <a:rPr lang="es-CO" sz="1300" b="1" dirty="0">
                <a:solidFill>
                  <a:schemeClr val="bg2">
                    <a:lumMod val="10000"/>
                  </a:schemeClr>
                </a:solidFill>
              </a:rPr>
              <a:t>OFICINA FISICA </a:t>
            </a:r>
            <a:endParaRPr lang="es-CO" sz="1300" dirty="0">
              <a:solidFill>
                <a:schemeClr val="bg2">
                  <a:lumMod val="10000"/>
                </a:schemeClr>
              </a:solidFill>
            </a:endParaRPr>
          </a:p>
          <a:p>
            <a:pPr marL="82296" indent="0" algn="just">
              <a:buNone/>
            </a:pPr>
            <a:r>
              <a:rPr lang="es-CO" sz="1300" dirty="0">
                <a:solidFill>
                  <a:schemeClr val="bg2">
                    <a:lumMod val="10000"/>
                  </a:schemeClr>
                </a:solidFill>
              </a:rPr>
              <a:t>En nuestras oficinas físicas podrá encontrar todo lo necesario para que su imagen corporativa sea un éxito. Evítese de pagar lo de una oficina tradicional como aseo, servicios, recepcionista, parqueadero, mantenimientos y más. Tenga todas las herramientas para su compañía en un mismo lugar con la mejor tecnología y al mejor precio</a:t>
            </a:r>
            <a:r>
              <a:rPr lang="es-CO" sz="1300" dirty="0" smtClean="0">
                <a:solidFill>
                  <a:schemeClr val="bg2">
                    <a:lumMod val="10000"/>
                  </a:schemeClr>
                </a:solidFill>
              </a:rPr>
              <a:t>.</a:t>
            </a:r>
          </a:p>
          <a:p>
            <a:pPr marL="82296" indent="0" algn="just">
              <a:buNone/>
            </a:pPr>
            <a:endParaRPr lang="es-CO" sz="1300" dirty="0" smtClean="0">
              <a:solidFill>
                <a:schemeClr val="bg2">
                  <a:lumMod val="10000"/>
                </a:schemeClr>
              </a:solidFill>
            </a:endParaRPr>
          </a:p>
          <a:p>
            <a:pPr marL="82296" indent="0">
              <a:buNone/>
            </a:pPr>
            <a:r>
              <a:rPr lang="es-CO" sz="1300" b="1" dirty="0" smtClean="0">
                <a:solidFill>
                  <a:schemeClr val="bg2">
                    <a:lumMod val="10000"/>
                  </a:schemeClr>
                </a:solidFill>
              </a:rPr>
              <a:t>Incluye: </a:t>
            </a:r>
            <a:endParaRPr lang="es-CO" sz="1300" dirty="0">
              <a:solidFill>
                <a:schemeClr val="bg2">
                  <a:lumMod val="10000"/>
                </a:schemeClr>
              </a:solidFill>
            </a:endParaRPr>
          </a:p>
          <a:p>
            <a:pPr marL="82296" lvl="0" indent="0">
              <a:buNone/>
            </a:pPr>
            <a:r>
              <a:rPr lang="es-CO" sz="1300" dirty="0" smtClean="0">
                <a:solidFill>
                  <a:schemeClr val="bg2">
                    <a:lumMod val="10000"/>
                  </a:schemeClr>
                </a:solidFill>
              </a:rPr>
              <a:t>- Dirección </a:t>
            </a:r>
            <a:r>
              <a:rPr lang="es-CO" sz="1300" dirty="0">
                <a:solidFill>
                  <a:schemeClr val="bg2">
                    <a:lumMod val="10000"/>
                  </a:schemeClr>
                </a:solidFill>
              </a:rPr>
              <a:t>comercial para el domicilio de su empresa. </a:t>
            </a:r>
          </a:p>
          <a:p>
            <a:pPr marL="82296" lvl="0" indent="0">
              <a:buNone/>
            </a:pPr>
            <a:r>
              <a:rPr lang="es-CO" sz="1300" dirty="0" smtClean="0">
                <a:solidFill>
                  <a:schemeClr val="bg2">
                    <a:lumMod val="10000"/>
                  </a:schemeClr>
                </a:solidFill>
              </a:rPr>
              <a:t>- Recepcionista </a:t>
            </a:r>
            <a:r>
              <a:rPr lang="es-CO" sz="1300" dirty="0">
                <a:solidFill>
                  <a:schemeClr val="bg2">
                    <a:lumMod val="10000"/>
                  </a:schemeClr>
                </a:solidFill>
              </a:rPr>
              <a:t>en horario laboral</a:t>
            </a:r>
          </a:p>
          <a:p>
            <a:pPr marL="82296" lvl="0" indent="0">
              <a:buNone/>
            </a:pPr>
            <a:r>
              <a:rPr lang="es-CO" sz="1300" dirty="0" smtClean="0">
                <a:solidFill>
                  <a:schemeClr val="bg2">
                    <a:lumMod val="10000"/>
                  </a:schemeClr>
                </a:solidFill>
              </a:rPr>
              <a:t>- Número </a:t>
            </a:r>
            <a:r>
              <a:rPr lang="es-CO" sz="1300" dirty="0">
                <a:solidFill>
                  <a:schemeClr val="bg2">
                    <a:lumMod val="10000"/>
                  </a:schemeClr>
                </a:solidFill>
              </a:rPr>
              <a:t>de teléfono exclusivo en la ciudad de Cali. </a:t>
            </a:r>
          </a:p>
          <a:p>
            <a:pPr marL="82296" lvl="0" indent="0">
              <a:buNone/>
            </a:pPr>
            <a:r>
              <a:rPr lang="es-CO" sz="1300" dirty="0" smtClean="0">
                <a:solidFill>
                  <a:schemeClr val="bg2">
                    <a:lumMod val="10000"/>
                  </a:schemeClr>
                </a:solidFill>
              </a:rPr>
              <a:t>- Atención </a:t>
            </a:r>
            <a:r>
              <a:rPr lang="es-CO" sz="1300" dirty="0">
                <a:solidFill>
                  <a:schemeClr val="bg2">
                    <a:lumMod val="10000"/>
                  </a:schemeClr>
                </a:solidFill>
              </a:rPr>
              <a:t>telefónica personalizada en horario continuo de 7:00am a 6:00pm y sábados de 8:00am 12:00m </a:t>
            </a:r>
          </a:p>
          <a:p>
            <a:pPr marL="82296" lvl="0" indent="0">
              <a:buNone/>
            </a:pPr>
            <a:r>
              <a:rPr lang="es-CO" sz="1300" dirty="0" smtClean="0">
                <a:solidFill>
                  <a:schemeClr val="bg2">
                    <a:lumMod val="10000"/>
                  </a:schemeClr>
                </a:solidFill>
              </a:rPr>
              <a:t>- Seguridad </a:t>
            </a:r>
            <a:r>
              <a:rPr lang="es-CO" sz="1300" dirty="0">
                <a:solidFill>
                  <a:schemeClr val="bg2">
                    <a:lumMod val="10000"/>
                  </a:schemeClr>
                </a:solidFill>
              </a:rPr>
              <a:t>(Central monitoreo de alarma). </a:t>
            </a:r>
          </a:p>
          <a:p>
            <a:pPr marL="82296" lvl="0" indent="0">
              <a:buNone/>
            </a:pPr>
            <a:r>
              <a:rPr lang="es-CO" sz="1300" dirty="0" smtClean="0">
                <a:solidFill>
                  <a:schemeClr val="bg2">
                    <a:lumMod val="10000"/>
                  </a:schemeClr>
                </a:solidFill>
              </a:rPr>
              <a:t>- Asignación </a:t>
            </a:r>
            <a:r>
              <a:rPr lang="es-CO" sz="1300" dirty="0">
                <a:solidFill>
                  <a:schemeClr val="bg2">
                    <a:lumMod val="10000"/>
                  </a:schemeClr>
                </a:solidFill>
              </a:rPr>
              <a:t>permanente de Oficina. </a:t>
            </a:r>
          </a:p>
          <a:p>
            <a:pPr marL="82296" lvl="0" indent="0">
              <a:buNone/>
            </a:pPr>
            <a:r>
              <a:rPr lang="es-CO" sz="1300" dirty="0" smtClean="0">
                <a:solidFill>
                  <a:schemeClr val="bg2">
                    <a:lumMod val="10000"/>
                  </a:schemeClr>
                </a:solidFill>
              </a:rPr>
              <a:t>- Desde </a:t>
            </a:r>
            <a:r>
              <a:rPr lang="es-CO" sz="1300" dirty="0">
                <a:solidFill>
                  <a:schemeClr val="bg2">
                    <a:lumMod val="10000"/>
                  </a:schemeClr>
                </a:solidFill>
              </a:rPr>
              <a:t>2 Puestos de trabajo en adelante (Escritorios, sillas ergonómicas y archivador) </a:t>
            </a:r>
          </a:p>
          <a:p>
            <a:pPr marL="82296" lvl="0" indent="0">
              <a:buNone/>
            </a:pPr>
            <a:r>
              <a:rPr lang="es-CO" sz="1300" dirty="0" smtClean="0">
                <a:solidFill>
                  <a:schemeClr val="bg2">
                    <a:lumMod val="10000"/>
                  </a:schemeClr>
                </a:solidFill>
              </a:rPr>
              <a:t>- Teléfono </a:t>
            </a:r>
            <a:r>
              <a:rPr lang="es-CO" sz="1300" dirty="0">
                <a:solidFill>
                  <a:schemeClr val="bg2">
                    <a:lumMod val="10000"/>
                  </a:schemeClr>
                </a:solidFill>
              </a:rPr>
              <a:t>con llamadas ilimitadas a fijos locales y nacionales</a:t>
            </a:r>
          </a:p>
          <a:p>
            <a:pPr marL="82296" lvl="0" indent="0">
              <a:buNone/>
            </a:pPr>
            <a:r>
              <a:rPr lang="es-CO" sz="1300" dirty="0" smtClean="0">
                <a:solidFill>
                  <a:schemeClr val="bg2">
                    <a:lumMod val="10000"/>
                  </a:schemeClr>
                </a:solidFill>
              </a:rPr>
              <a:t>- Aire </a:t>
            </a:r>
            <a:r>
              <a:rPr lang="es-CO" sz="1300" dirty="0">
                <a:solidFill>
                  <a:schemeClr val="bg2">
                    <a:lumMod val="10000"/>
                  </a:schemeClr>
                </a:solidFill>
              </a:rPr>
              <a:t>acondicionado, baño privado, aseo de su oficina, servicio de cafetería ilimitada</a:t>
            </a:r>
          </a:p>
          <a:p>
            <a:pPr marL="82296" lvl="0" indent="0">
              <a:buNone/>
            </a:pPr>
            <a:r>
              <a:rPr lang="es-CO" sz="1300" dirty="0" smtClean="0">
                <a:solidFill>
                  <a:schemeClr val="bg2">
                    <a:lumMod val="10000"/>
                  </a:schemeClr>
                </a:solidFill>
              </a:rPr>
              <a:t>- Conexión </a:t>
            </a:r>
            <a:r>
              <a:rPr lang="es-CO" sz="1300" dirty="0">
                <a:solidFill>
                  <a:schemeClr val="bg2">
                    <a:lumMod val="10000"/>
                  </a:schemeClr>
                </a:solidFill>
              </a:rPr>
              <a:t>internet </a:t>
            </a:r>
            <a:r>
              <a:rPr lang="es-CO" sz="1300" dirty="0" err="1">
                <a:solidFill>
                  <a:schemeClr val="bg2">
                    <a:lumMod val="10000"/>
                  </a:schemeClr>
                </a:solidFill>
              </a:rPr>
              <a:t>Wi</a:t>
            </a:r>
            <a:r>
              <a:rPr lang="es-CO" sz="1300" dirty="0">
                <a:solidFill>
                  <a:schemeClr val="bg2">
                    <a:lumMod val="10000"/>
                  </a:schemeClr>
                </a:solidFill>
              </a:rPr>
              <a:t>-fi. </a:t>
            </a:r>
          </a:p>
          <a:p>
            <a:pPr marL="82296" lvl="0" indent="0">
              <a:buNone/>
            </a:pPr>
            <a:r>
              <a:rPr lang="es-CO" sz="1300" dirty="0" smtClean="0">
                <a:solidFill>
                  <a:schemeClr val="bg2">
                    <a:lumMod val="10000"/>
                  </a:schemeClr>
                </a:solidFill>
              </a:rPr>
              <a:t>- Uso </a:t>
            </a:r>
            <a:r>
              <a:rPr lang="es-CO" sz="1300" dirty="0">
                <a:solidFill>
                  <a:schemeClr val="bg2">
                    <a:lumMod val="10000"/>
                  </a:schemeClr>
                </a:solidFill>
              </a:rPr>
              <a:t>de sala de juntas (2 horas semanales no acumulables) </a:t>
            </a:r>
          </a:p>
          <a:p>
            <a:endParaRPr lang="es-CO" sz="1400" dirty="0"/>
          </a:p>
        </p:txBody>
      </p:sp>
      <p:pic>
        <p:nvPicPr>
          <p:cNvPr id="5" name="4 Imagen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-408048" y="5361720"/>
            <a:ext cx="1784696" cy="830583"/>
          </a:xfrm>
          <a:prstGeom prst="rect">
            <a:avLst/>
          </a:prstGeom>
          <a:effectLst>
            <a:glow>
              <a:schemeClr val="bg1"/>
            </a:glow>
          </a:effectLst>
        </p:spPr>
      </p:pic>
    </p:spTree>
    <p:extLst>
      <p:ext uri="{BB962C8B-B14F-4D97-AF65-F5344CB8AC3E}">
        <p14:creationId xmlns:p14="http://schemas.microsoft.com/office/powerpoint/2010/main" val="4255878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043608" y="122428"/>
            <a:ext cx="7997512" cy="6552728"/>
          </a:xfrm>
        </p:spPr>
        <p:txBody>
          <a:bodyPr>
            <a:normAutofit/>
          </a:bodyPr>
          <a:lstStyle/>
          <a:p>
            <a:pPr lvl="0"/>
            <a:r>
              <a:rPr lang="es-CO" sz="1400" b="1" dirty="0" smtClean="0">
                <a:solidFill>
                  <a:schemeClr val="bg2">
                    <a:lumMod val="10000"/>
                  </a:schemeClr>
                </a:solidFill>
              </a:rPr>
              <a:t>1 </a:t>
            </a:r>
            <a:r>
              <a:rPr lang="es-CO" sz="1400" b="1" dirty="0">
                <a:solidFill>
                  <a:schemeClr val="bg2">
                    <a:lumMod val="10000"/>
                  </a:schemeClr>
                </a:solidFill>
              </a:rPr>
              <a:t>– 3 Puestos de Trabajo $1.200.000 + </a:t>
            </a:r>
            <a:r>
              <a:rPr lang="es-CO" sz="1400" b="1" dirty="0" smtClean="0">
                <a:solidFill>
                  <a:schemeClr val="bg2">
                    <a:lumMod val="10000"/>
                  </a:schemeClr>
                </a:solidFill>
              </a:rPr>
              <a:t>IVA</a:t>
            </a:r>
          </a:p>
          <a:p>
            <a:pPr marL="82296" lvl="0" indent="0">
              <a:buNone/>
            </a:pPr>
            <a:endParaRPr lang="es-CO" sz="1400" b="1" dirty="0" smtClean="0">
              <a:solidFill>
                <a:schemeClr val="bg2">
                  <a:lumMod val="10000"/>
                </a:schemeClr>
              </a:solidFill>
            </a:endParaRPr>
          </a:p>
          <a:p>
            <a:pPr marL="82296" lvl="0" indent="0">
              <a:buNone/>
            </a:pPr>
            <a:endParaRPr lang="es-CO" sz="1400" b="1" dirty="0">
              <a:solidFill>
                <a:schemeClr val="bg2">
                  <a:lumMod val="10000"/>
                </a:schemeClr>
              </a:solidFill>
            </a:endParaRPr>
          </a:p>
          <a:p>
            <a:pPr marL="82296" lvl="0" indent="0">
              <a:buNone/>
            </a:pPr>
            <a:endParaRPr lang="es-CO" sz="1400" b="1" dirty="0" smtClean="0">
              <a:solidFill>
                <a:schemeClr val="bg2">
                  <a:lumMod val="10000"/>
                </a:schemeClr>
              </a:solidFill>
            </a:endParaRPr>
          </a:p>
          <a:p>
            <a:pPr marL="82296" lvl="0" indent="0">
              <a:buNone/>
            </a:pPr>
            <a:endParaRPr lang="es-CO" sz="1400" b="1" dirty="0" smtClean="0">
              <a:solidFill>
                <a:schemeClr val="bg2">
                  <a:lumMod val="10000"/>
                </a:schemeClr>
              </a:solidFill>
            </a:endParaRPr>
          </a:p>
          <a:p>
            <a:pPr marL="82296" lvl="0" indent="0">
              <a:buNone/>
            </a:pPr>
            <a:endParaRPr lang="es-CO" sz="1400" b="1" dirty="0">
              <a:solidFill>
                <a:schemeClr val="bg2">
                  <a:lumMod val="10000"/>
                </a:schemeClr>
              </a:solidFill>
            </a:endParaRPr>
          </a:p>
          <a:p>
            <a:pPr lvl="0" algn="r"/>
            <a:r>
              <a:rPr lang="es-CO" sz="1400" b="1" dirty="0" smtClean="0">
                <a:solidFill>
                  <a:schemeClr val="bg2">
                    <a:lumMod val="10000"/>
                  </a:schemeClr>
                </a:solidFill>
              </a:rPr>
              <a:t>4 </a:t>
            </a:r>
            <a:r>
              <a:rPr lang="es-CO" sz="1400" b="1" dirty="0">
                <a:solidFill>
                  <a:schemeClr val="bg2">
                    <a:lumMod val="10000"/>
                  </a:schemeClr>
                </a:solidFill>
              </a:rPr>
              <a:t>– 5 Puestos de Trabajo $1.450.000 + </a:t>
            </a:r>
            <a:r>
              <a:rPr lang="es-CO" sz="1400" b="1" dirty="0" smtClean="0">
                <a:solidFill>
                  <a:schemeClr val="bg2">
                    <a:lumMod val="10000"/>
                  </a:schemeClr>
                </a:solidFill>
              </a:rPr>
              <a:t>IVA</a:t>
            </a:r>
          </a:p>
          <a:p>
            <a:pPr marL="82296" lvl="0" indent="0" algn="r">
              <a:buNone/>
            </a:pPr>
            <a:endParaRPr lang="es-CO" sz="1400" b="1" dirty="0">
              <a:solidFill>
                <a:schemeClr val="bg2">
                  <a:lumMod val="10000"/>
                </a:schemeClr>
              </a:solidFill>
            </a:endParaRPr>
          </a:p>
          <a:p>
            <a:pPr marL="82296" lvl="0" indent="0" algn="r">
              <a:buNone/>
            </a:pPr>
            <a:endParaRPr lang="es-CO" sz="1400" b="1" dirty="0" smtClean="0">
              <a:solidFill>
                <a:schemeClr val="bg2">
                  <a:lumMod val="10000"/>
                </a:schemeClr>
              </a:solidFill>
            </a:endParaRPr>
          </a:p>
          <a:p>
            <a:pPr marL="82296" lvl="0" indent="0" algn="r">
              <a:buNone/>
            </a:pPr>
            <a:endParaRPr lang="es-CO" sz="1400" b="1" dirty="0">
              <a:solidFill>
                <a:schemeClr val="bg2">
                  <a:lumMod val="10000"/>
                </a:schemeClr>
              </a:solidFill>
            </a:endParaRPr>
          </a:p>
          <a:p>
            <a:pPr marL="82296" lvl="0" indent="0" algn="r">
              <a:buNone/>
            </a:pPr>
            <a:endParaRPr lang="es-CO" sz="1400" b="1" dirty="0" smtClean="0">
              <a:solidFill>
                <a:schemeClr val="bg2">
                  <a:lumMod val="10000"/>
                </a:schemeClr>
              </a:solidFill>
            </a:endParaRPr>
          </a:p>
          <a:p>
            <a:pPr marL="82296" lvl="0" indent="0" algn="r">
              <a:buNone/>
            </a:pPr>
            <a:endParaRPr lang="es-CO" sz="1400" b="1" dirty="0">
              <a:solidFill>
                <a:schemeClr val="bg2">
                  <a:lumMod val="10000"/>
                </a:schemeClr>
              </a:solidFill>
            </a:endParaRPr>
          </a:p>
          <a:p>
            <a:r>
              <a:rPr lang="es-CO" sz="1400" b="1" dirty="0" smtClean="0">
                <a:solidFill>
                  <a:schemeClr val="bg2">
                    <a:lumMod val="10000"/>
                  </a:schemeClr>
                </a:solidFill>
              </a:rPr>
              <a:t>6 </a:t>
            </a:r>
            <a:r>
              <a:rPr lang="es-CO" sz="1400" b="1" dirty="0">
                <a:solidFill>
                  <a:schemeClr val="bg2">
                    <a:lumMod val="10000"/>
                  </a:schemeClr>
                </a:solidFill>
              </a:rPr>
              <a:t>– 7 Puestos de Trabajo $1.600.000 + IVA</a:t>
            </a:r>
            <a:endParaRPr lang="es-CO" sz="1400" dirty="0">
              <a:solidFill>
                <a:schemeClr val="bg2">
                  <a:lumMod val="10000"/>
                </a:schemeClr>
              </a:solidFill>
            </a:endParaRPr>
          </a:p>
          <a:p>
            <a:pPr lvl="0" algn="r"/>
            <a:endParaRPr lang="es-CO" sz="1400" dirty="0">
              <a:solidFill>
                <a:schemeClr val="bg2">
                  <a:lumMod val="10000"/>
                </a:schemeClr>
              </a:solidFill>
            </a:endParaRPr>
          </a:p>
          <a:p>
            <a:endParaRPr lang="es-CO" sz="1400" dirty="0">
              <a:solidFill>
                <a:schemeClr val="bg2">
                  <a:lumMod val="10000"/>
                </a:schemeClr>
              </a:solidFill>
            </a:endParaRPr>
          </a:p>
        </p:txBody>
      </p:sp>
      <p:pic>
        <p:nvPicPr>
          <p:cNvPr id="4" name="3 Imagen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92058" y="497160"/>
            <a:ext cx="3141035" cy="235577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4 Imagen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61714" y="2276872"/>
            <a:ext cx="3358758" cy="2519069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5 Imagen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5464" y="3968915"/>
            <a:ext cx="3312560" cy="2484421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6 Imagen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-408048" y="5361720"/>
            <a:ext cx="1784696" cy="830583"/>
          </a:xfrm>
          <a:prstGeom prst="rect">
            <a:avLst/>
          </a:prstGeom>
          <a:effectLst>
            <a:glow>
              <a:schemeClr val="bg1"/>
            </a:glow>
          </a:effectLst>
        </p:spPr>
      </p:pic>
    </p:spTree>
    <p:extLst>
      <p:ext uri="{BB962C8B-B14F-4D97-AF65-F5344CB8AC3E}">
        <p14:creationId xmlns:p14="http://schemas.microsoft.com/office/powerpoint/2010/main" val="2304651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259632" y="260648"/>
            <a:ext cx="7674056" cy="5987752"/>
          </a:xfrm>
        </p:spPr>
        <p:txBody>
          <a:bodyPr>
            <a:normAutofit/>
          </a:bodyPr>
          <a:lstStyle/>
          <a:p>
            <a:pPr marL="82296" lvl="0" indent="0">
              <a:buNone/>
            </a:pPr>
            <a:endParaRPr lang="es-CO" sz="1400" b="1" dirty="0" smtClean="0">
              <a:solidFill>
                <a:schemeClr val="bg2">
                  <a:lumMod val="10000"/>
                </a:schemeClr>
              </a:solidFill>
            </a:endParaRPr>
          </a:p>
          <a:p>
            <a:pPr marL="82296" lvl="0" indent="0">
              <a:buNone/>
            </a:pPr>
            <a:endParaRPr lang="es-CO" sz="1400" b="1" dirty="0" smtClean="0">
              <a:solidFill>
                <a:schemeClr val="bg2">
                  <a:lumMod val="10000"/>
                </a:schemeClr>
              </a:solidFill>
            </a:endParaRPr>
          </a:p>
          <a:p>
            <a:r>
              <a:rPr lang="es-CO" sz="1400" b="1" dirty="0" smtClean="0">
                <a:solidFill>
                  <a:schemeClr val="bg2">
                    <a:lumMod val="10000"/>
                  </a:schemeClr>
                </a:solidFill>
              </a:rPr>
              <a:t>SALA DE JUNTAS</a:t>
            </a:r>
            <a:endParaRPr lang="es-CO" sz="1400" dirty="0">
              <a:solidFill>
                <a:schemeClr val="bg2">
                  <a:lumMod val="10000"/>
                </a:schemeClr>
              </a:solidFill>
            </a:endParaRPr>
          </a:p>
          <a:p>
            <a:pPr marL="82296" indent="0">
              <a:buNone/>
            </a:pPr>
            <a:endParaRPr lang="es-ES" sz="1400" dirty="0">
              <a:solidFill>
                <a:schemeClr val="bg2">
                  <a:lumMod val="10000"/>
                </a:schemeClr>
              </a:solidFill>
            </a:endParaRPr>
          </a:p>
          <a:p>
            <a:pPr marL="82296" indent="0">
              <a:buNone/>
            </a:pPr>
            <a:endParaRPr lang="es-CO" sz="1400" dirty="0">
              <a:solidFill>
                <a:schemeClr val="bg2">
                  <a:lumMod val="10000"/>
                </a:schemeClr>
              </a:solidFill>
            </a:endParaRPr>
          </a:p>
          <a:p>
            <a:endParaRPr lang="es-CO" sz="1400" dirty="0">
              <a:solidFill>
                <a:schemeClr val="bg2">
                  <a:lumMod val="10000"/>
                </a:schemeClr>
              </a:solidFill>
            </a:endParaRPr>
          </a:p>
        </p:txBody>
      </p:sp>
      <p:pic>
        <p:nvPicPr>
          <p:cNvPr id="6" name="5 Imagen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7704" y="1333089"/>
            <a:ext cx="6480720" cy="444392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7 Imagen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-408048" y="5361720"/>
            <a:ext cx="1784696" cy="830583"/>
          </a:xfrm>
          <a:prstGeom prst="rect">
            <a:avLst/>
          </a:prstGeom>
          <a:effectLst>
            <a:glow>
              <a:schemeClr val="bg1"/>
            </a:glow>
          </a:effectLst>
        </p:spPr>
      </p:pic>
    </p:spTree>
    <p:extLst>
      <p:ext uri="{BB962C8B-B14F-4D97-AF65-F5344CB8AC3E}">
        <p14:creationId xmlns:p14="http://schemas.microsoft.com/office/powerpoint/2010/main" val="1535216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 Título"/>
          <p:cNvSpPr>
            <a:spLocks noGrp="1"/>
          </p:cNvSpPr>
          <p:nvPr>
            <p:ph type="title"/>
          </p:nvPr>
        </p:nvSpPr>
        <p:spPr>
          <a:xfrm>
            <a:off x="1403648" y="332656"/>
            <a:ext cx="749808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s-CO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  <a:reflection blurRad="6350" stA="55000" endA="300" endPos="45500" dir="5400000" sy="-100000" algn="bl" rotWithShape="0"/>
                </a:effectLst>
              </a:rPr>
              <a:t>Condiciones Comerciales y Requisitos</a:t>
            </a:r>
            <a:endParaRPr lang="es-CO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accent2">
                  <a:lumMod val="5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  <a:reflection blurRad="6350" stA="55000" endA="300" endPos="45500" dir="5400000" sy="-100000" algn="bl" rotWithShape="0"/>
              </a:effectLst>
            </a:endParaRPr>
          </a:p>
        </p:txBody>
      </p:sp>
      <p:pic>
        <p:nvPicPr>
          <p:cNvPr id="6" name="5 Imagen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0480" y="3140968"/>
            <a:ext cx="4499992" cy="337499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4 Rectángulo"/>
          <p:cNvSpPr/>
          <p:nvPr/>
        </p:nvSpPr>
        <p:spPr>
          <a:xfrm>
            <a:off x="1520846" y="1844824"/>
            <a:ext cx="7344816" cy="28931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s-CO" sz="1400" b="1" dirty="0" smtClean="0">
                <a:solidFill>
                  <a:schemeClr val="bg2">
                    <a:lumMod val="10000"/>
                  </a:schemeClr>
                </a:solidFill>
              </a:rPr>
              <a:t>CONDICIONES COMERCIALES</a:t>
            </a:r>
            <a:endParaRPr lang="es-CO" sz="1400" dirty="0" smtClean="0">
              <a:solidFill>
                <a:schemeClr val="bg2">
                  <a:lumMod val="10000"/>
                </a:schemeClr>
              </a:solidFill>
            </a:endParaRPr>
          </a:p>
          <a:p>
            <a:pPr lvl="0"/>
            <a:r>
              <a:rPr lang="es-CO" sz="1400" dirty="0" smtClean="0">
                <a:solidFill>
                  <a:schemeClr val="bg2">
                    <a:lumMod val="10000"/>
                  </a:schemeClr>
                </a:solidFill>
              </a:rPr>
              <a:t>La reserva se realiza con 24 horas de anticipación para el uso de sala de reuniones u oficina física por horas</a:t>
            </a:r>
          </a:p>
          <a:p>
            <a:pPr lvl="0"/>
            <a:r>
              <a:rPr lang="es-CO" sz="1400" dirty="0" smtClean="0">
                <a:solidFill>
                  <a:schemeClr val="bg2">
                    <a:lumMod val="10000"/>
                  </a:schemeClr>
                </a:solidFill>
              </a:rPr>
              <a:t>Contrato se hace como mínimo 3 meses </a:t>
            </a:r>
          </a:p>
          <a:p>
            <a:pPr lvl="0"/>
            <a:r>
              <a:rPr lang="es-CO" sz="1400" dirty="0" smtClean="0">
                <a:solidFill>
                  <a:schemeClr val="bg2">
                    <a:lumMod val="10000"/>
                  </a:schemeClr>
                </a:solidFill>
              </a:rPr>
              <a:t>El servicio debe ser cancelado los 5 primeros días de cada mes</a:t>
            </a:r>
          </a:p>
          <a:p>
            <a:endParaRPr lang="es-CO" sz="1400" b="1" dirty="0" smtClean="0">
              <a:solidFill>
                <a:schemeClr val="bg2">
                  <a:lumMod val="10000"/>
                </a:schemeClr>
              </a:solidFill>
            </a:endParaRPr>
          </a:p>
          <a:p>
            <a:r>
              <a:rPr lang="es-CO" sz="1400" b="1" dirty="0" smtClean="0">
                <a:solidFill>
                  <a:schemeClr val="bg2">
                    <a:lumMod val="10000"/>
                  </a:schemeClr>
                </a:solidFill>
              </a:rPr>
              <a:t> </a:t>
            </a:r>
            <a:endParaRPr lang="es-CO" sz="1400" dirty="0" smtClean="0">
              <a:solidFill>
                <a:schemeClr val="bg2">
                  <a:lumMod val="10000"/>
                </a:schemeClr>
              </a:solidFill>
            </a:endParaRPr>
          </a:p>
          <a:p>
            <a:r>
              <a:rPr lang="es-CO" sz="1400" b="1" dirty="0" smtClean="0">
                <a:solidFill>
                  <a:schemeClr val="bg2">
                    <a:lumMod val="10000"/>
                  </a:schemeClr>
                </a:solidFill>
              </a:rPr>
              <a:t> </a:t>
            </a:r>
            <a:endParaRPr lang="es-CO" sz="1400" dirty="0" smtClean="0">
              <a:solidFill>
                <a:schemeClr val="bg2">
                  <a:lumMod val="10000"/>
                </a:schemeClr>
              </a:solidFill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s-ES" sz="1400" b="1" dirty="0" smtClean="0">
                <a:solidFill>
                  <a:schemeClr val="bg2">
                    <a:lumMod val="10000"/>
                  </a:schemeClr>
                </a:solidFill>
              </a:rPr>
              <a:t>REQUISITOS</a:t>
            </a:r>
            <a:endParaRPr lang="es-CO" sz="1400" dirty="0" smtClean="0">
              <a:solidFill>
                <a:schemeClr val="bg2">
                  <a:lumMod val="10000"/>
                </a:schemeClr>
              </a:solidFill>
            </a:endParaRPr>
          </a:p>
          <a:p>
            <a:pPr lvl="0"/>
            <a:r>
              <a:rPr lang="es-CO" sz="1400" dirty="0" smtClean="0">
                <a:solidFill>
                  <a:schemeClr val="bg2">
                    <a:lumMod val="10000"/>
                  </a:schemeClr>
                </a:solidFill>
              </a:rPr>
              <a:t>Cámara de comercio</a:t>
            </a:r>
          </a:p>
          <a:p>
            <a:pPr lvl="0"/>
            <a:r>
              <a:rPr lang="es-CO" sz="1400" dirty="0" smtClean="0">
                <a:solidFill>
                  <a:schemeClr val="bg2">
                    <a:lumMod val="10000"/>
                  </a:schemeClr>
                </a:solidFill>
              </a:rPr>
              <a:t>RUT</a:t>
            </a:r>
          </a:p>
          <a:p>
            <a:pPr lvl="0"/>
            <a:r>
              <a:rPr lang="es-CO" sz="1400" dirty="0" smtClean="0">
                <a:solidFill>
                  <a:schemeClr val="bg2">
                    <a:lumMod val="10000"/>
                  </a:schemeClr>
                </a:solidFill>
              </a:rPr>
              <a:t>Fotocopia cedula representante legal</a:t>
            </a:r>
          </a:p>
          <a:p>
            <a:pPr lvl="0"/>
            <a:r>
              <a:rPr lang="es-CO" sz="1400" dirty="0" smtClean="0">
                <a:solidFill>
                  <a:schemeClr val="bg2">
                    <a:lumMod val="10000"/>
                  </a:schemeClr>
                </a:solidFill>
              </a:rPr>
              <a:t>Formato de vinculación</a:t>
            </a:r>
            <a:endParaRPr lang="es-CO" sz="14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7" name="6 Rectángulo"/>
          <p:cNvSpPr/>
          <p:nvPr/>
        </p:nvSpPr>
        <p:spPr>
          <a:xfrm>
            <a:off x="1800200" y="5301208"/>
            <a:ext cx="4572000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s-ES" sz="1400" b="1" dirty="0">
                <a:solidFill>
                  <a:schemeClr val="bg2">
                    <a:lumMod val="10000"/>
                  </a:schemeClr>
                </a:solidFill>
              </a:rPr>
              <a:t>TATIANA CASTRO</a:t>
            </a:r>
            <a:endParaRPr lang="es-CO" sz="1400" dirty="0">
              <a:solidFill>
                <a:schemeClr val="bg2">
                  <a:lumMod val="10000"/>
                </a:schemeClr>
              </a:solidFill>
            </a:endParaRPr>
          </a:p>
          <a:p>
            <a:r>
              <a:rPr lang="es-ES" sz="1400" b="1" dirty="0">
                <a:solidFill>
                  <a:schemeClr val="bg2">
                    <a:lumMod val="10000"/>
                  </a:schemeClr>
                </a:solidFill>
              </a:rPr>
              <a:t>Asesora Comercial</a:t>
            </a:r>
            <a:endParaRPr lang="es-CO" sz="1400" dirty="0">
              <a:solidFill>
                <a:schemeClr val="bg2">
                  <a:lumMod val="10000"/>
                </a:schemeClr>
              </a:solidFill>
            </a:endParaRPr>
          </a:p>
        </p:txBody>
      </p:sp>
      <p:pic>
        <p:nvPicPr>
          <p:cNvPr id="8" name="7 Imagen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-408048" y="5361720"/>
            <a:ext cx="1784696" cy="830583"/>
          </a:xfrm>
          <a:prstGeom prst="rect">
            <a:avLst/>
          </a:prstGeom>
          <a:effectLst>
            <a:glow>
              <a:schemeClr val="bg1"/>
            </a:glow>
          </a:effectLst>
        </p:spPr>
      </p:pic>
    </p:spTree>
    <p:extLst>
      <p:ext uri="{BB962C8B-B14F-4D97-AF65-F5344CB8AC3E}">
        <p14:creationId xmlns:p14="http://schemas.microsoft.com/office/powerpoint/2010/main" val="4252500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io">
  <a:themeElements>
    <a:clrScheme name="Elemental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Solsticio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olsticio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289</TotalTime>
  <Words>277</Words>
  <Application>Microsoft Office PowerPoint</Application>
  <PresentationFormat>Presentación en pantalla (4:3)</PresentationFormat>
  <Paragraphs>52</Paragraphs>
  <Slides>5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5</vt:i4>
      </vt:variant>
    </vt:vector>
  </HeadingPairs>
  <TitlesOfParts>
    <vt:vector size="6" baseType="lpstr">
      <vt:lpstr>Solsticio</vt:lpstr>
      <vt:lpstr>Presentación de PowerPoint</vt:lpstr>
      <vt:lpstr>Nuestros Servicios </vt:lpstr>
      <vt:lpstr>Presentación de PowerPoint</vt:lpstr>
      <vt:lpstr>Presentación de PowerPoint</vt:lpstr>
      <vt:lpstr>Condiciones Comerciales y Requisitos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FRONTDESK II</dc:creator>
  <cp:lastModifiedBy>FRONTDESK II</cp:lastModifiedBy>
  <cp:revision>19</cp:revision>
  <dcterms:created xsi:type="dcterms:W3CDTF">2019-05-24T16:29:00Z</dcterms:created>
  <dcterms:modified xsi:type="dcterms:W3CDTF">2019-05-24T23:08:59Z</dcterms:modified>
</cp:coreProperties>
</file>